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292" r:id="rId3"/>
    <p:sldId id="293" r:id="rId4"/>
    <p:sldId id="294" r:id="rId5"/>
    <p:sldId id="296" r:id="rId6"/>
    <p:sldId id="257" r:id="rId7"/>
    <p:sldId id="258" r:id="rId8"/>
    <p:sldId id="276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7" r:id="rId27"/>
    <p:sldId id="278" r:id="rId28"/>
    <p:sldId id="279" r:id="rId29"/>
    <p:sldId id="280" r:id="rId30"/>
    <p:sldId id="281" r:id="rId31"/>
    <p:sldId id="282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5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F5CEA23-7EB2-4C2C-9166-842C2B2A3175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0A2CADD-09B2-474B-8872-D2CAE94A23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0267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BD416B-4B92-4004-95E7-FA3FFD575DA8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3F21FF-0B57-4225-9260-441A68E466B8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A927CC-DB9E-41CC-B85A-94650735C35C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A3DA6-19F8-4B01-8EF9-B28D9F8FBD08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FFC97-2ECD-472C-942B-EA67CE74A5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876D6-28ED-46F7-AC4A-5ACD79C0B3BE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A0AD6-505E-42F5-B83B-02AABBF887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00206-8DFC-49F6-93C3-E891524C27CF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6311-EB3D-485E-B544-BC87993701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154F-E065-482A-9BF8-24FB64C07002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42CBB-183C-45E6-988B-2269AFBB50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F7FF4-789C-460D-9580-CAE4429BF0B1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BB76B-D4FD-4826-B1E2-3BD7B8A44B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5023-C7E1-487A-9E1F-4EC8FBA50312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B3EB0-4AEB-4A01-B69C-07B920CA43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730EA-A30F-4DB5-8404-4113BB649D0F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A9A24-CDA7-470E-8F7A-108987CFF6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2AED6-2BDA-4E2C-87DE-A92199C9270D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8F705-97E9-4C27-B947-B1446B7DF8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6815-03B6-4E32-9A95-AB461177DF16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197B5-0C46-4D9F-BD48-5E6B2EB42C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8BE78-7DB3-4ACA-83FC-3F563406C636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E4CD0-A4A3-4CF7-82BA-6FEE6A887C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7DA42-BC4D-4C59-BE96-EA1731CE83D4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34D90-215C-43E7-B4E4-BFE54F834B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F27F391-58C2-4D25-85AF-C3C35434FA6D}" type="datetimeFigureOut">
              <a:rPr lang="en-US"/>
              <a:pPr>
                <a:defRPr/>
              </a:pPr>
              <a:t>8/26/2011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9ECB29F-9666-498F-994C-43AE4E686C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2" r:id="rId2"/>
    <p:sldLayoutId id="2147483718" r:id="rId3"/>
    <p:sldLayoutId id="2147483713" r:id="rId4"/>
    <p:sldLayoutId id="2147483714" r:id="rId5"/>
    <p:sldLayoutId id="2147483715" r:id="rId6"/>
    <p:sldLayoutId id="2147483719" r:id="rId7"/>
    <p:sldLayoutId id="2147483720" r:id="rId8"/>
    <p:sldLayoutId id="2147483721" r:id="rId9"/>
    <p:sldLayoutId id="2147483716" r:id="rId10"/>
    <p:sldLayoutId id="21474837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Python For All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Lists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x = [2,3,4,[2,3,4]]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err="1" smtClean="0"/>
              <a:t>len</a:t>
            </a:r>
            <a:r>
              <a:rPr lang="en-US" dirty="0" smtClean="0"/>
              <a:t>(x) == 4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y = [3,2,1]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y.append(8)  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Now y == [3,2,1,8]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err="1" smtClean="0"/>
              <a:t>y.remove</a:t>
            </a:r>
            <a:r>
              <a:rPr lang="en-US" dirty="0" smtClean="0"/>
              <a:t>(1)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Now y == [3,2,8]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err="1" smtClean="0"/>
              <a:t>y.sort</a:t>
            </a:r>
            <a:r>
              <a:rPr lang="en-US" dirty="0" smtClean="0"/>
              <a:t>()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Now y == [2,3,8]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/>
              <a:t>								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Sequence Types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Strings, tuples, lists</a:t>
            </a:r>
          </a:p>
          <a:p>
            <a:pPr eaLnBrk="1" hangingPunct="1"/>
            <a:r>
              <a:rPr lang="en-US" smtClean="0"/>
              <a:t>Support indexing, repetition, concatenation, slicing</a:t>
            </a:r>
          </a:p>
          <a:p>
            <a:pPr eaLnBrk="1" hangingPunct="1"/>
            <a:r>
              <a:rPr lang="en-US" smtClean="0"/>
              <a:t>Indexing </a:t>
            </a:r>
          </a:p>
          <a:p>
            <a:pPr lvl="1" eaLnBrk="1" hangingPunct="1"/>
            <a:r>
              <a:rPr lang="en-US" smtClean="0"/>
              <a:t>(1,2,3,4,5)[0] == 1</a:t>
            </a:r>
          </a:p>
          <a:p>
            <a:pPr lvl="1" eaLnBrk="1" hangingPunct="1"/>
            <a:r>
              <a:rPr lang="en-US" smtClean="0"/>
              <a:t>(1,2,3,4,5)[-1] == 5</a:t>
            </a:r>
          </a:p>
          <a:p>
            <a:pPr eaLnBrk="1" hangingPunct="1"/>
            <a:r>
              <a:rPr lang="en-US" smtClean="0"/>
              <a:t>Repetition</a:t>
            </a:r>
          </a:p>
          <a:p>
            <a:pPr lvl="1" eaLnBrk="1" hangingPunct="1"/>
            <a:r>
              <a:rPr lang="en-US" smtClean="0"/>
              <a:t>2* (1,2,3) == (1,2,3,1,2,3)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Slicing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x = [2,3,5,6,8,9,12]</a:t>
            </a:r>
          </a:p>
          <a:p>
            <a:pPr eaLnBrk="1" hangingPunct="1"/>
            <a:r>
              <a:rPr lang="en-US" dirty="0" smtClean="0"/>
              <a:t>x [1:4] == [3,5, 6]                 x[4] is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in the slice</a:t>
            </a:r>
          </a:p>
          <a:p>
            <a:pPr eaLnBrk="1" hangingPunct="1"/>
            <a:r>
              <a:rPr lang="en-US" dirty="0" smtClean="0"/>
              <a:t>x[1:] == [2,3,5,6,8,9,12]</a:t>
            </a:r>
          </a:p>
          <a:p>
            <a:pPr eaLnBrk="1" hangingPunct="1"/>
            <a:r>
              <a:rPr lang="en-US" dirty="0" smtClean="0"/>
              <a:t>x[:4] == [2,3,5,6]</a:t>
            </a:r>
          </a:p>
          <a:p>
            <a:pPr eaLnBrk="1" hangingPunct="1"/>
            <a:r>
              <a:rPr lang="en-US" dirty="0" smtClean="0"/>
              <a:t>x[::] == x</a:t>
            </a:r>
          </a:p>
          <a:p>
            <a:pPr eaLnBrk="1" hangingPunct="1"/>
            <a:r>
              <a:rPr lang="en-US" dirty="0" smtClean="0"/>
              <a:t>x[1:5:2] == [3, 6]</a:t>
            </a:r>
          </a:p>
          <a:p>
            <a:pPr eaLnBrk="1" hangingPunct="1"/>
            <a:r>
              <a:rPr lang="en-US" dirty="0" smtClean="0"/>
              <a:t>start (0)  :  stop (</a:t>
            </a:r>
            <a:r>
              <a:rPr lang="en-US" dirty="0" err="1" smtClean="0"/>
              <a:t>len</a:t>
            </a:r>
            <a:r>
              <a:rPr lang="en-US" dirty="0" smtClean="0"/>
              <a:t>(x))   :  increment (1)  </a:t>
            </a:r>
          </a:p>
          <a:p>
            <a:pPr eaLnBrk="1" hangingPunct="1"/>
            <a:r>
              <a:rPr lang="en-US" dirty="0" smtClean="0"/>
              <a:t>x[:-1] == [2,3,5,6,8,9]</a:t>
            </a:r>
          </a:p>
          <a:p>
            <a:pPr eaLnBrk="1" hangingPunct="1"/>
            <a:r>
              <a:rPr lang="en-US" dirty="0" smtClean="0"/>
              <a:t>x[2:4] = []  ( now x == [2, 3, 8, 9, 12]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Dicts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Hash table, associative array</a:t>
            </a:r>
          </a:p>
          <a:p>
            <a:pPr eaLnBrk="1" hangingPunct="1"/>
            <a:r>
              <a:rPr lang="en-US" smtClean="0"/>
              <a:t>Very efficient</a:t>
            </a:r>
          </a:p>
          <a:p>
            <a:pPr eaLnBrk="1" hangingPunct="1"/>
            <a:r>
              <a:rPr lang="en-US" smtClean="0"/>
              <a:t>parrot = {‘country’: ‘Norway’, ‘color’: ‘blue’, ‘state’: ‘defunct’}</a:t>
            </a:r>
          </a:p>
          <a:p>
            <a:pPr eaLnBrk="1" hangingPunct="1"/>
            <a:r>
              <a:rPr lang="en-US" smtClean="0"/>
              <a:t>parrot[‘color’] == ‘blue’</a:t>
            </a:r>
          </a:p>
          <a:p>
            <a:pPr eaLnBrk="1" hangingPunct="1"/>
            <a:r>
              <a:rPr lang="en-US" smtClean="0"/>
              <a:t>parrot[‘state’] = ‘resting’</a:t>
            </a:r>
          </a:p>
          <a:p>
            <a:pPr eaLnBrk="1" hangingPunct="1"/>
            <a:r>
              <a:rPr lang="en-US" smtClean="0"/>
              <a:t>parrot[‘mood’] = ‘pining for the fjords’</a:t>
            </a:r>
          </a:p>
          <a:p>
            <a:pPr eaLnBrk="1" hangingPunct="1"/>
            <a:r>
              <a:rPr lang="en-US" smtClean="0"/>
              <a:t>keys must be </a:t>
            </a:r>
            <a:r>
              <a:rPr lang="en-US" u="sng" smtClean="0"/>
              <a:t>immutable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/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Mutability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Numbers, strings, tuples are </a:t>
            </a:r>
            <a:r>
              <a:rPr lang="en-US" u="sng" smtClean="0"/>
              <a:t>immutable</a:t>
            </a:r>
          </a:p>
          <a:p>
            <a:pPr eaLnBrk="1" hangingPunct="1"/>
            <a:r>
              <a:rPr lang="en-US" smtClean="0"/>
              <a:t>List and dicts are mutable</a:t>
            </a:r>
          </a:p>
          <a:p>
            <a:pPr eaLnBrk="1" hangingPunct="1"/>
            <a:r>
              <a:rPr lang="en-US" smtClean="0"/>
              <a:t>x = [1,2 3]</a:t>
            </a:r>
          </a:p>
          <a:p>
            <a:pPr eaLnBrk="1" hangingPunct="1"/>
            <a:r>
              <a:rPr lang="en-US" smtClean="0"/>
              <a:t>y = x  (OK, y == [1,2,3])</a:t>
            </a:r>
          </a:p>
          <a:p>
            <a:pPr eaLnBrk="1" hangingPunct="1"/>
            <a:r>
              <a:rPr lang="en-US" smtClean="0"/>
              <a:t>x[1] = 4 (OK, x == [1, 4, 3])</a:t>
            </a:r>
          </a:p>
          <a:p>
            <a:pPr eaLnBrk="1" hangingPunct="1"/>
            <a:r>
              <a:rPr lang="en-US" smtClean="0"/>
              <a:t>Gotcha: y == [1,4,3] also.</a:t>
            </a:r>
          </a:p>
          <a:p>
            <a:pPr eaLnBrk="1" hangingPunct="1"/>
            <a:r>
              <a:rPr lang="en-US" smtClean="0"/>
              <a:t>Note that if instead we had written x=[1,4,3], then y would still be [1,2,3].</a:t>
            </a:r>
          </a:p>
          <a:p>
            <a:pPr eaLnBrk="1" hangingPunct="1"/>
            <a:r>
              <a:rPr lang="en-US" smtClean="0"/>
              <a:t>We changed x </a:t>
            </a:r>
            <a:r>
              <a:rPr lang="en-US" smtClean="0">
                <a:solidFill>
                  <a:srgbClr val="FF0000"/>
                </a:solidFill>
              </a:rPr>
              <a:t>in place.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More on </a:t>
            </a:r>
            <a:r>
              <a:rPr lang="en-US" dirty="0" err="1" smtClean="0">
                <a:solidFill>
                  <a:schemeClr val="accent1">
                    <a:satMod val="150000"/>
                  </a:schemeClr>
                </a:solidFill>
              </a:rPr>
              <a:t>Mutablity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dict keys must be immutable</a:t>
            </a:r>
          </a:p>
          <a:p>
            <a:pPr eaLnBrk="1" hangingPunct="1"/>
            <a:r>
              <a:rPr lang="en-US" dirty="0" smtClean="0"/>
              <a:t>dict values can be mutable</a:t>
            </a:r>
          </a:p>
          <a:p>
            <a:pPr eaLnBrk="1" hangingPunct="1"/>
            <a:r>
              <a:rPr lang="en-US" dirty="0" smtClean="0"/>
              <a:t>To make a distinct copy of a list, common idiom is y = x[:]</a:t>
            </a:r>
          </a:p>
          <a:p>
            <a:pPr eaLnBrk="1" hangingPunct="1"/>
            <a:r>
              <a:rPr lang="en-US" dirty="0" smtClean="0"/>
              <a:t>Works if the members of x are immutable</a:t>
            </a:r>
          </a:p>
          <a:p>
            <a:pPr eaLnBrk="1" hangingPunct="1"/>
            <a:r>
              <a:rPr lang="en-US" dirty="0" smtClean="0"/>
              <a:t>For a true deep copy, see the copy module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Iterating Through Sequences</a:t>
            </a:r>
            <a:endParaRPr lang="en-US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 =‘cat’</a:t>
            </a:r>
          </a:p>
          <a:p>
            <a:pPr eaLnBrk="1" hangingPunct="1"/>
            <a:r>
              <a:rPr lang="en-US" dirty="0" smtClean="0"/>
              <a:t>for l in c:</a:t>
            </a:r>
          </a:p>
          <a:p>
            <a:pPr lvl="1" eaLnBrk="1" hangingPunct="1"/>
            <a:r>
              <a:rPr lang="en-US" dirty="0" smtClean="0"/>
              <a:t> print l,  	</a:t>
            </a:r>
            <a:r>
              <a:rPr lang="en-US" dirty="0" smtClean="0">
                <a:solidFill>
                  <a:srgbClr val="FF0000"/>
                </a:solidFill>
              </a:rPr>
              <a:t>Note the comma</a:t>
            </a:r>
          </a:p>
          <a:p>
            <a:pPr lvl="1" eaLnBrk="1" hangingPunct="1"/>
            <a:r>
              <a:rPr lang="en-US" dirty="0" smtClean="0"/>
              <a:t>prints c a t</a:t>
            </a:r>
          </a:p>
          <a:p>
            <a:pPr eaLnBrk="1" hangingPunct="1"/>
            <a:r>
              <a:rPr lang="en-US" dirty="0" smtClean="0"/>
              <a:t>c = [1,2,3]</a:t>
            </a:r>
          </a:p>
          <a:p>
            <a:pPr eaLnBrk="1" hangingPunct="1"/>
            <a:r>
              <a:rPr lang="en-US" dirty="0" smtClean="0"/>
              <a:t>for l in c: print l,</a:t>
            </a:r>
          </a:p>
          <a:p>
            <a:pPr lvl="1" eaLnBrk="1" hangingPunct="1"/>
            <a:r>
              <a:rPr lang="en-US" dirty="0" smtClean="0"/>
              <a:t>prints 1 2 3 </a:t>
            </a:r>
          </a:p>
          <a:p>
            <a:pPr eaLnBrk="1" hangingPunct="1"/>
            <a:r>
              <a:rPr lang="en-US" dirty="0" smtClean="0"/>
              <a:t>Similarly if c == (1,2,3)</a:t>
            </a:r>
          </a:p>
          <a:p>
            <a:pPr eaLnBrk="1" hangingPunct="1"/>
            <a:endParaRPr lang="en-US" dirty="0" smtClean="0"/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Iterating Through Dicts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jobs = {‘John’: ‘programmer’, ‘</a:t>
            </a:r>
            <a:r>
              <a:rPr lang="en-US" dirty="0" err="1" smtClean="0"/>
              <a:t>Alice’:’librarian</a:t>
            </a:r>
            <a:r>
              <a:rPr lang="en-US" dirty="0" smtClean="0"/>
              <a:t>’, ‘Jane’: ’clerk’}</a:t>
            </a:r>
          </a:p>
          <a:p>
            <a:pPr eaLnBrk="1" hangingPunct="1"/>
            <a:r>
              <a:rPr lang="en-US" dirty="0" smtClean="0"/>
              <a:t>for p in jobs: print p, jobs[p]</a:t>
            </a:r>
          </a:p>
          <a:p>
            <a:pPr lvl="1" eaLnBrk="1" hangingPunct="1"/>
            <a:r>
              <a:rPr lang="en-US" dirty="0" smtClean="0"/>
              <a:t>prints</a:t>
            </a:r>
          </a:p>
          <a:p>
            <a:pPr lvl="2" eaLnBrk="1" hangingPunct="1"/>
            <a:r>
              <a:rPr lang="en-US" dirty="0" smtClean="0"/>
              <a:t>Alice librarian</a:t>
            </a:r>
          </a:p>
          <a:p>
            <a:pPr lvl="2" eaLnBrk="1" hangingPunct="1"/>
            <a:r>
              <a:rPr lang="en-US" dirty="0" smtClean="0"/>
              <a:t>John programmer</a:t>
            </a:r>
          </a:p>
          <a:p>
            <a:pPr lvl="2" eaLnBrk="1" hangingPunct="1"/>
            <a:r>
              <a:rPr lang="en-US" dirty="0" smtClean="0"/>
              <a:t>Jane clerk</a:t>
            </a:r>
          </a:p>
          <a:p>
            <a:pPr eaLnBrk="1" hangingPunct="1"/>
            <a:r>
              <a:rPr lang="en-US" dirty="0" smtClean="0"/>
              <a:t>Order is not predictable</a:t>
            </a:r>
          </a:p>
          <a:p>
            <a:pPr lvl="2" eaLnBrk="1" hangingPunct="1">
              <a:buFont typeface="Arial" charset="0"/>
              <a:buNone/>
            </a:pPr>
            <a:r>
              <a:rPr lang="en-US" dirty="0" smtClean="0"/>
              <a:t>		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Processing Dicts Keys in Order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people = sorted(jobs.keys())</a:t>
            </a:r>
          </a:p>
          <a:p>
            <a:pPr eaLnBrk="1" hangingPunct="1"/>
            <a:r>
              <a:rPr lang="en-US" smtClean="0"/>
              <a:t>for p in people:</a:t>
            </a:r>
          </a:p>
          <a:p>
            <a:pPr lvl="1" eaLnBrk="1" hangingPunct="1"/>
            <a:r>
              <a:rPr lang="en-US" smtClean="0"/>
              <a:t>print p, jobs[p]</a:t>
            </a:r>
          </a:p>
          <a:p>
            <a:pPr lvl="2" eaLnBrk="1" hangingPunct="1"/>
            <a:r>
              <a:rPr lang="en-US" smtClean="0"/>
              <a:t>prints</a:t>
            </a:r>
          </a:p>
          <a:p>
            <a:pPr lvl="3" eaLnBrk="1" hangingPunct="1"/>
            <a:r>
              <a:rPr lang="en-US" smtClean="0"/>
              <a:t>Alice librarian</a:t>
            </a:r>
          </a:p>
          <a:p>
            <a:pPr lvl="3" eaLnBrk="1" hangingPunct="1"/>
            <a:r>
              <a:rPr lang="en-US" smtClean="0"/>
              <a:t>Jane clerk</a:t>
            </a:r>
          </a:p>
          <a:p>
            <a:pPr lvl="3" eaLnBrk="1" hangingPunct="1"/>
            <a:r>
              <a:rPr lang="en-US" smtClean="0"/>
              <a:t>John programmer</a:t>
            </a:r>
          </a:p>
          <a:p>
            <a:pPr eaLnBrk="1" hangingPunct="1"/>
            <a:r>
              <a:rPr lang="en-US" smtClean="0"/>
              <a:t>L.sort() sorts the list L in place; returns None</a:t>
            </a:r>
          </a:p>
          <a:p>
            <a:pPr eaLnBrk="1" hangingPunct="1"/>
            <a:r>
              <a:rPr lang="en-US" smtClean="0"/>
              <a:t>sorted(L) returns a sorted object; leaves L unchanged</a:t>
            </a:r>
          </a:p>
          <a:p>
            <a:pPr eaLnBrk="1" hangingPunct="1"/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More Types</a:t>
            </a:r>
            <a:endParaRPr 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Boolean (True, False)</a:t>
            </a:r>
          </a:p>
          <a:p>
            <a:pPr eaLnBrk="1" hangingPunct="1"/>
            <a:r>
              <a:rPr lang="en-US" smtClean="0"/>
              <a:t>None</a:t>
            </a:r>
          </a:p>
          <a:p>
            <a:pPr eaLnBrk="1" hangingPunct="1"/>
            <a:r>
              <a:rPr lang="en-US" smtClean="0"/>
              <a:t>set</a:t>
            </a:r>
          </a:p>
          <a:p>
            <a:pPr lvl="1" eaLnBrk="1" hangingPunct="1"/>
            <a:r>
              <a:rPr lang="en-US" smtClean="0"/>
              <a:t>uniqueness</a:t>
            </a:r>
          </a:p>
          <a:p>
            <a:pPr lvl="1" eaLnBrk="1" hangingPunct="1"/>
            <a:r>
              <a:rPr lang="en-US" smtClean="0"/>
              <a:t>&amp; intersection</a:t>
            </a:r>
          </a:p>
          <a:p>
            <a:pPr lvl="1" eaLnBrk="1" hangingPunct="1"/>
            <a:r>
              <a:rPr lang="en-US" smtClean="0"/>
              <a:t>| union</a:t>
            </a:r>
          </a:p>
          <a:p>
            <a:pPr lvl="1" eaLnBrk="1" hangingPunct="1"/>
            <a:r>
              <a:rPr lang="en-US" smtClean="0"/>
              <a:t>- set difference</a:t>
            </a:r>
          </a:p>
          <a:p>
            <a:pPr eaLnBrk="1" hangingPunct="1"/>
            <a:r>
              <a:rPr lang="en-US" smtClean="0"/>
              <a:t>file, etc.</a:t>
            </a:r>
          </a:p>
          <a:p>
            <a:pPr eaLnBrk="1" hangingPunct="1"/>
            <a:r>
              <a:rPr lang="en-US" smtClean="0"/>
              <a:t>Rarely code to types in python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it?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 strongly-typed, dynamic, object-oriented language designed for programmer productivity. </a:t>
            </a:r>
          </a:p>
          <a:p>
            <a:r>
              <a:rPr lang="en-US" sz="2800" dirty="0" smtClean="0"/>
              <a:t>Open source, cross platform </a:t>
            </a:r>
          </a:p>
          <a:p>
            <a:r>
              <a:rPr lang="en-US" sz="2800" dirty="0" smtClean="0"/>
              <a:t>Increasing in popularity, especially in scripting, web  development, &amp; text-processing applications</a:t>
            </a:r>
          </a:p>
          <a:p>
            <a:r>
              <a:rPr lang="en-US" sz="2800" dirty="0" smtClean="0"/>
              <a:t>Wide variety of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-party libraries support different application areas</a:t>
            </a:r>
          </a:p>
          <a:p>
            <a:r>
              <a:rPr lang="en-US" sz="2800" dirty="0" smtClean="0"/>
              <a:t>Named after Monty Python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7619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+, *, -, /, %, //, **, etc.</a:t>
            </a:r>
          </a:p>
          <a:p>
            <a:pPr eaLnBrk="1" hangingPunct="1"/>
            <a:r>
              <a:rPr lang="en-US" smtClean="0"/>
              <a:t>and, or, not</a:t>
            </a:r>
          </a:p>
          <a:p>
            <a:pPr eaLnBrk="1" hangingPunct="1"/>
            <a:r>
              <a:rPr lang="en-US" smtClean="0"/>
              <a:t>&gt;, &lt;, ==, !=, &gt;=, &lt;=, in, is</a:t>
            </a:r>
          </a:p>
          <a:p>
            <a:pPr eaLnBrk="1" hangingPunct="1"/>
            <a:r>
              <a:rPr lang="en-US" smtClean="0"/>
              <a:t>Don’t have &lt;&lt; and &gt;&gt; I/O operators</a:t>
            </a:r>
          </a:p>
          <a:p>
            <a:pPr eaLnBrk="1" hangingPunct="1"/>
            <a:r>
              <a:rPr lang="en-US" smtClean="0"/>
              <a:t>Can overload operators, as in C++, so you could define &gt;&gt; and &lt;&lt; if you wanted to.</a:t>
            </a:r>
          </a:p>
          <a:p>
            <a:pPr eaLnBrk="1" hangingPunct="1"/>
            <a:r>
              <a:rPr lang="en-US" smtClean="0"/>
              <a:t>Assignment operator =</a:t>
            </a:r>
          </a:p>
          <a:p>
            <a:pPr lvl="1" eaLnBrk="1" hangingPunct="1"/>
            <a:r>
              <a:rPr lang="en-US" smtClean="0"/>
              <a:t>If need be, creates new variable for left-hand side</a:t>
            </a:r>
          </a:p>
          <a:p>
            <a:pPr lvl="1" eaLnBrk="1" hangingPunct="1"/>
            <a:r>
              <a:rPr lang="en-US" smtClean="0"/>
              <a:t>Variables on right-hand side must be defined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Extended Assignment Operators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x += y means “x = x + y”</a:t>
            </a:r>
          </a:p>
          <a:p>
            <a:pPr eaLnBrk="1" hangingPunct="1"/>
            <a:r>
              <a:rPr lang="en-US" smtClean="0"/>
              <a:t>Works even for immutable objects</a:t>
            </a:r>
          </a:p>
          <a:p>
            <a:pPr eaLnBrk="1" hangingPunct="1"/>
            <a:r>
              <a:rPr lang="en-US" smtClean="0"/>
              <a:t>herb = ‘cat’</a:t>
            </a:r>
          </a:p>
          <a:p>
            <a:pPr eaLnBrk="1" hangingPunct="1"/>
            <a:r>
              <a:rPr lang="en-US" smtClean="0"/>
              <a:t>herb += ‘nip’ </a:t>
            </a:r>
          </a:p>
          <a:p>
            <a:pPr lvl="1" eaLnBrk="1" hangingPunct="1"/>
            <a:r>
              <a:rPr lang="en-US" smtClean="0"/>
              <a:t>Now herb == ‘catnip’</a:t>
            </a:r>
          </a:p>
          <a:p>
            <a:pPr eaLnBrk="1" hangingPunct="1"/>
            <a:r>
              <a:rPr lang="en-US" smtClean="0"/>
              <a:t>Use to guard against misspelling</a:t>
            </a:r>
          </a:p>
          <a:p>
            <a:pPr eaLnBrk="1" hangingPunct="1"/>
            <a:r>
              <a:rPr lang="en-US" smtClean="0"/>
              <a:t>start = 0</a:t>
            </a:r>
          </a:p>
          <a:p>
            <a:pPr eaLnBrk="1" hangingPunct="1"/>
            <a:r>
              <a:rPr lang="en-US" smtClean="0"/>
              <a:t>strat = start + 1 	(</a:t>
            </a:r>
            <a:r>
              <a:rPr lang="en-US" smtClean="0">
                <a:solidFill>
                  <a:srgbClr val="FF0000"/>
                </a:solidFill>
              </a:rPr>
              <a:t>OOPS</a:t>
            </a:r>
            <a:r>
              <a:rPr lang="en-US" smtClean="0"/>
              <a:t>) </a:t>
            </a:r>
          </a:p>
          <a:p>
            <a:pPr eaLnBrk="1" hangingPunct="1"/>
            <a:r>
              <a:rPr lang="en-US" smtClean="0"/>
              <a:t>strat += 1       		(python complains)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If Statement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if x &lt; y:		# </a:t>
            </a:r>
            <a:r>
              <a:rPr lang="en-US" smtClean="0">
                <a:solidFill>
                  <a:srgbClr val="FF0000"/>
                </a:solidFill>
              </a:rPr>
              <a:t>Colon required</a:t>
            </a:r>
          </a:p>
          <a:p>
            <a:pPr lvl="1" eaLnBrk="1" hangingPunct="1"/>
            <a:r>
              <a:rPr lang="en-US" smtClean="0"/>
              <a:t>x *= 2		# </a:t>
            </a:r>
            <a:r>
              <a:rPr lang="en-US" smtClean="0">
                <a:solidFill>
                  <a:srgbClr val="FF0000"/>
                </a:solidFill>
              </a:rPr>
              <a:t>Indentation required</a:t>
            </a:r>
            <a:endParaRPr lang="en-US" smtClean="0"/>
          </a:p>
          <a:p>
            <a:pPr lvl="1" eaLnBrk="1" hangingPunct="1"/>
            <a:r>
              <a:rPr lang="en-US" smtClean="0"/>
              <a:t>y += 1</a:t>
            </a:r>
          </a:p>
          <a:p>
            <a:pPr eaLnBrk="1" hangingPunct="1"/>
            <a:r>
              <a:rPr lang="en-US" smtClean="0"/>
              <a:t>elif x == y:	# “else if “	</a:t>
            </a:r>
          </a:p>
          <a:p>
            <a:pPr lvl="1" eaLnBrk="1" hangingPunct="1"/>
            <a:r>
              <a:rPr lang="en-US" smtClean="0">
                <a:solidFill>
                  <a:srgbClr val="FF0000"/>
                </a:solidFill>
              </a:rPr>
              <a:t># indent comments as well as code</a:t>
            </a:r>
          </a:p>
          <a:p>
            <a:pPr lvl="1" eaLnBrk="1" hangingPunct="1"/>
            <a:r>
              <a:rPr lang="en-US" smtClean="0"/>
              <a:t>pass		# do nothing</a:t>
            </a:r>
          </a:p>
          <a:p>
            <a:pPr eaLnBrk="1" hangingPunct="1"/>
            <a:r>
              <a:rPr lang="en-US" smtClean="0"/>
              <a:t>else:</a:t>
            </a:r>
          </a:p>
          <a:p>
            <a:pPr lvl="1" eaLnBrk="1" hangingPunct="1"/>
            <a:r>
              <a:rPr lang="en-US" smtClean="0"/>
              <a:t>x *=3</a:t>
            </a:r>
          </a:p>
          <a:p>
            <a:pPr lvl="1" eaLnBrk="1" hangingPunct="1"/>
            <a:r>
              <a:rPr lang="en-US" smtClean="0"/>
              <a:t>y -= 1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FF0000"/>
                </a:solidFill>
              </a:rPr>
              <a:t>	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Relational expressions</a:t>
            </a:r>
            <a:endParaRPr lang="en-US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if 3 &lt; y &lt;= 7</a:t>
            </a:r>
          </a:p>
          <a:p>
            <a:pPr eaLnBrk="1" hangingPunct="1"/>
            <a:r>
              <a:rPr lang="en-US" smtClean="0"/>
              <a:t>if x &lt;= y &gt; z means the same thing as </a:t>
            </a:r>
          </a:p>
          <a:p>
            <a:pPr lvl="1" eaLnBrk="1" hangingPunct="1"/>
            <a:r>
              <a:rPr lang="en-US" smtClean="0"/>
              <a:t>if x &lt;= y and y &gt; z</a:t>
            </a:r>
          </a:p>
          <a:p>
            <a:pPr eaLnBrk="1" hangingPunct="1"/>
            <a:r>
              <a:rPr lang="en-US" smtClean="0"/>
              <a:t>y = 9</a:t>
            </a:r>
          </a:p>
          <a:p>
            <a:pPr eaLnBrk="1" hangingPunct="1"/>
            <a:r>
              <a:rPr lang="en-US" smtClean="0"/>
              <a:t>z = 7</a:t>
            </a:r>
          </a:p>
          <a:p>
            <a:pPr eaLnBrk="1" hangingPunct="1"/>
            <a:r>
              <a:rPr lang="en-US" smtClean="0"/>
              <a:t>x = 3*y &gt; 4*z &lt; 2*y  (better with “and”, I say)</a:t>
            </a:r>
          </a:p>
          <a:p>
            <a:pPr eaLnBrk="1" hangingPunct="1"/>
            <a:r>
              <a:rPr lang="en-US" smtClean="0"/>
              <a:t>print x</a:t>
            </a:r>
          </a:p>
          <a:p>
            <a:pPr lvl="1" eaLnBrk="1" hangingPunct="1"/>
            <a:r>
              <a:rPr lang="en-US" smtClean="0"/>
              <a:t>False</a:t>
            </a:r>
          </a:p>
          <a:p>
            <a:pPr lvl="1" eaLnBrk="1" hangingPunct="1"/>
            <a:endParaRPr 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 operator</a:t>
            </a:r>
            <a:endParaRPr lang="en-US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‘o’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‘banana’  (False)</a:t>
            </a:r>
          </a:p>
          <a:p>
            <a:pPr eaLnBrk="1" hangingPunct="1"/>
            <a:r>
              <a:rPr lang="en-US" smtClean="0"/>
              <a:t>‘o’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‘baboon’  (True)</a:t>
            </a:r>
          </a:p>
          <a:p>
            <a:pPr eaLnBrk="1" hangingPunct="1"/>
            <a:r>
              <a:rPr lang="en-US" smtClean="0"/>
              <a:t>1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[1,2,3]  </a:t>
            </a:r>
          </a:p>
          <a:p>
            <a:pPr eaLnBrk="1" hangingPunct="1"/>
            <a:r>
              <a:rPr lang="en-US" smtClean="0"/>
              <a:t>1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(1,2,3)</a:t>
            </a:r>
          </a:p>
          <a:p>
            <a:pPr eaLnBrk="1" hangingPunct="1"/>
            <a:r>
              <a:rPr lang="en-US" smtClean="0"/>
              <a:t>menu = {‘entree’: ’spam’, ‘dessert’ : ‘spam’}</a:t>
            </a:r>
          </a:p>
          <a:p>
            <a:pPr eaLnBrk="1" hangingPunct="1"/>
            <a:r>
              <a:rPr lang="en-US" smtClean="0"/>
              <a:t>‘dessert’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menu  (True)</a:t>
            </a:r>
          </a:p>
          <a:p>
            <a:pPr eaLnBrk="1" hangingPunct="1"/>
            <a:r>
              <a:rPr lang="en-US" smtClean="0"/>
              <a:t>‘spam’ </a:t>
            </a:r>
            <a:r>
              <a:rPr lang="en-US" smtClean="0">
                <a:solidFill>
                  <a:srgbClr val="00B0F0"/>
                </a:solidFill>
              </a:rPr>
              <a:t>in</a:t>
            </a:r>
            <a:r>
              <a:rPr lang="en-US" smtClean="0"/>
              <a:t> ‘menu’ (False)  (‘spam’ is value, not key)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is operator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Means physical identity, not equality of values.</a:t>
            </a:r>
          </a:p>
          <a:p>
            <a:pPr eaLnBrk="1" hangingPunct="1"/>
            <a:r>
              <a:rPr lang="en-US" smtClean="0"/>
              <a:t>Rarely what you want.  Use == unless you know why that isn’t what you mean.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while Loop</a:t>
            </a:r>
            <a:endParaRPr lang="en-US" dirty="0"/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python’s most general loop</a:t>
            </a:r>
          </a:p>
          <a:p>
            <a:pPr eaLnBrk="1" hangingPunct="1"/>
            <a:r>
              <a:rPr lang="en-US" smtClean="0"/>
              <a:t>while &lt;condition&gt;:</a:t>
            </a:r>
          </a:p>
          <a:p>
            <a:pPr lvl="1" eaLnBrk="1" hangingPunct="1"/>
            <a:r>
              <a:rPr lang="en-US" smtClean="0"/>
              <a:t>statement block</a:t>
            </a:r>
          </a:p>
          <a:p>
            <a:pPr lvl="1" eaLnBrk="1" hangingPunct="1"/>
            <a:endParaRPr lang="en-US" smtClean="0"/>
          </a:p>
          <a:p>
            <a:pPr eaLnBrk="1" hangingPunct="1"/>
            <a:r>
              <a:rPr lang="en-US" smtClean="0"/>
              <a:t>stars = 1</a:t>
            </a:r>
          </a:p>
          <a:p>
            <a:pPr eaLnBrk="1" hangingPunct="1"/>
            <a:r>
              <a:rPr lang="en-US" smtClean="0"/>
              <a:t>while stars &lt; 6:</a:t>
            </a:r>
          </a:p>
          <a:p>
            <a:pPr lvl="1" eaLnBrk="1" hangingPunct="1"/>
            <a:r>
              <a:rPr lang="en-US" smtClean="0"/>
              <a:t>print stars * ‘*’</a:t>
            </a:r>
          </a:p>
          <a:p>
            <a:pPr lvl="1" eaLnBrk="1" hangingPunct="1"/>
            <a:r>
              <a:rPr lang="en-US" smtClean="0"/>
              <a:t>stars += 1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for Loop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More efficient than while; try to use</a:t>
            </a:r>
          </a:p>
          <a:p>
            <a:pPr eaLnBrk="1" hangingPunct="1"/>
            <a:r>
              <a:rPr lang="en-US" smtClean="0"/>
              <a:t>for &lt;var&gt; in container:</a:t>
            </a:r>
          </a:p>
          <a:p>
            <a:pPr lvl="1" eaLnBrk="1" hangingPunct="1"/>
            <a:r>
              <a:rPr lang="en-US" smtClean="0"/>
              <a:t>statement block</a:t>
            </a:r>
          </a:p>
          <a:p>
            <a:pPr eaLnBrk="1" hangingPunct="1"/>
            <a:r>
              <a:rPr lang="en-US" smtClean="0"/>
              <a:t>for n in range(1, 6):</a:t>
            </a:r>
          </a:p>
          <a:p>
            <a:pPr lvl="1" eaLnBrk="1" hangingPunct="1"/>
            <a:r>
              <a:rPr lang="en-US" smtClean="0"/>
              <a:t>print n* ‘*’</a:t>
            </a:r>
          </a:p>
          <a:p>
            <a:pPr eaLnBrk="1" hangingPunct="1"/>
            <a:r>
              <a:rPr lang="en-US" smtClean="0"/>
              <a:t>Same output as earlier while loop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for Loop (cont.)</a:t>
            </a:r>
            <a:endParaRPr lang="en-US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food in [“tomatoes”, “eggs”, </a:t>
            </a:r>
          </a:p>
          <a:p>
            <a:pPr eaLnBrk="1" hangingPunct="1"/>
            <a:r>
              <a:rPr lang="en-US" smtClean="0"/>
              <a:t>       “baked beans”, “spam”]:</a:t>
            </a:r>
          </a:p>
          <a:p>
            <a:pPr lvl="1" eaLnBrk="1" hangingPunct="1"/>
            <a:r>
              <a:rPr lang="en-US" smtClean="0"/>
              <a:t>print “I like “ + food + “ with my spam.”</a:t>
            </a:r>
          </a:p>
          <a:p>
            <a:pPr eaLnBrk="1" hangingPunct="1"/>
            <a:r>
              <a:rPr lang="en-US" smtClean="0"/>
              <a:t>prints:</a:t>
            </a:r>
          </a:p>
          <a:p>
            <a:pPr lvl="1" eaLnBrk="1" hangingPunct="1"/>
            <a:r>
              <a:rPr lang="en-US" smtClean="0"/>
              <a:t>I like tomatoes with my spam.</a:t>
            </a:r>
          </a:p>
          <a:p>
            <a:pPr lvl="1" eaLnBrk="1" hangingPunct="1"/>
            <a:r>
              <a:rPr lang="en-US" smtClean="0"/>
              <a:t>I like eggs with my spam.</a:t>
            </a:r>
          </a:p>
          <a:p>
            <a:pPr lvl="1" eaLnBrk="1" hangingPunct="1"/>
            <a:r>
              <a:rPr lang="en-US" smtClean="0"/>
              <a:t>I like baked beans with my spam.</a:t>
            </a:r>
          </a:p>
          <a:p>
            <a:pPr lvl="1" eaLnBrk="1" hangingPunct="1"/>
            <a:r>
              <a:rPr lang="en-US" smtClean="0"/>
              <a:t>I like spam with my spam.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More Control Flow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774825"/>
            <a:ext cx="8229600" cy="4854575"/>
          </a:xfrm>
        </p:spPr>
        <p:txBody>
          <a:bodyPr/>
          <a:lstStyle/>
          <a:p>
            <a:r>
              <a:rPr lang="en-US" dirty="0" smtClean="0"/>
              <a:t>break, continue statements as in C++</a:t>
            </a:r>
          </a:p>
          <a:p>
            <a:r>
              <a:rPr lang="en-US" dirty="0" smtClean="0"/>
              <a:t>Loop else – unique to python?</a:t>
            </a:r>
          </a:p>
          <a:p>
            <a:r>
              <a:rPr lang="en-US" dirty="0" smtClean="0"/>
              <a:t>for item in </a:t>
            </a:r>
            <a:r>
              <a:rPr lang="en-US" dirty="0" err="1" smtClean="0"/>
              <a:t>myList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if item[0] == key:</a:t>
            </a:r>
          </a:p>
          <a:p>
            <a:pPr lvl="2"/>
            <a:r>
              <a:rPr lang="en-US" dirty="0" smtClean="0"/>
              <a:t>print item</a:t>
            </a:r>
          </a:p>
          <a:p>
            <a:pPr lvl="2"/>
            <a:r>
              <a:rPr lang="en-US" dirty="0" smtClean="0"/>
              <a:t>break</a:t>
            </a:r>
          </a:p>
          <a:p>
            <a:r>
              <a:rPr lang="en-US" dirty="0" smtClean="0"/>
              <a:t>else:	</a:t>
            </a:r>
          </a:p>
          <a:p>
            <a:pPr lvl="1"/>
            <a:r>
              <a:rPr lang="en-US" dirty="0" smtClean="0"/>
              <a:t>print ‘not found’</a:t>
            </a:r>
          </a:p>
          <a:p>
            <a:r>
              <a:rPr lang="en-US" dirty="0" smtClean="0"/>
              <a:t>Note, if found, item still points to it after loop exit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Python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Reference implementation at www.python.org. </a:t>
            </a:r>
          </a:p>
          <a:p>
            <a:r>
              <a:rPr lang="en-US" dirty="0" smtClean="0"/>
              <a:t>Includes IDLE, a basic IDE</a:t>
            </a:r>
          </a:p>
          <a:p>
            <a:r>
              <a:rPr lang="en-US" dirty="0" smtClean="0"/>
              <a:t>Other IDE’s: </a:t>
            </a:r>
          </a:p>
          <a:p>
            <a:pPr lvl="1"/>
            <a:r>
              <a:rPr lang="en-US" dirty="0" smtClean="0"/>
              <a:t>Eclipse has </a:t>
            </a:r>
            <a:r>
              <a:rPr lang="en-US" dirty="0" err="1" smtClean="0"/>
              <a:t>py-dev</a:t>
            </a:r>
            <a:r>
              <a:rPr lang="en-US" dirty="0" smtClean="0"/>
              <a:t> plugin </a:t>
            </a:r>
          </a:p>
          <a:p>
            <a:pPr lvl="1"/>
            <a:r>
              <a:rPr lang="en-US" dirty="0" err="1" smtClean="0"/>
              <a:t>Wingware</a:t>
            </a:r>
            <a:r>
              <a:rPr lang="en-US" dirty="0" smtClean="0"/>
              <a:t> offers Wing101 (simplified for beginners), </a:t>
            </a:r>
            <a:r>
              <a:rPr lang="en-US" dirty="0" err="1" smtClean="0"/>
              <a:t>Wingware</a:t>
            </a:r>
            <a:r>
              <a:rPr lang="en-US" dirty="0" smtClean="0"/>
              <a:t> Personal, </a:t>
            </a:r>
            <a:r>
              <a:rPr lang="en-US" dirty="0" err="1" smtClean="0"/>
              <a:t>Wingware</a:t>
            </a:r>
            <a:r>
              <a:rPr lang="en-US" dirty="0" smtClean="0"/>
              <a:t> Pro</a:t>
            </a:r>
          </a:p>
          <a:p>
            <a:pPr lvl="1"/>
            <a:r>
              <a:rPr lang="en-US" dirty="0" err="1" smtClean="0"/>
              <a:t>PyCharm</a:t>
            </a:r>
            <a:endParaRPr lang="en-US" dirty="0"/>
          </a:p>
          <a:p>
            <a:pPr lvl="1"/>
            <a:r>
              <a:rPr lang="en-US" dirty="0" smtClean="0"/>
              <a:t>ERIC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167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No switch statement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if, elif, elif, …., or</a:t>
            </a:r>
          </a:p>
          <a:p>
            <a:r>
              <a:rPr lang="en-US" smtClean="0"/>
              <a:t>Use dict as a jump table</a:t>
            </a:r>
          </a:p>
          <a:p>
            <a:pPr lvl="1"/>
            <a:r>
              <a:rPr lang="en-US" smtClean="0"/>
              <a:t>store functions in the dict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Jump Table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Instead of </a:t>
            </a:r>
          </a:p>
          <a:p>
            <a:pPr lvl="1"/>
            <a:r>
              <a:rPr lang="en-US" smtClean="0"/>
              <a:t>if x == 1:</a:t>
            </a:r>
          </a:p>
          <a:p>
            <a:pPr lvl="2"/>
            <a:r>
              <a:rPr lang="en-US" smtClean="0"/>
              <a:t>func1(y)</a:t>
            </a:r>
          </a:p>
          <a:p>
            <a:pPr lvl="1"/>
            <a:r>
              <a:rPr lang="en-US" smtClean="0"/>
              <a:t>elif x == 2:</a:t>
            </a:r>
          </a:p>
          <a:p>
            <a:pPr lvl="2"/>
            <a:r>
              <a:rPr lang="en-US" smtClean="0"/>
              <a:t>func2(y)</a:t>
            </a:r>
          </a:p>
          <a:p>
            <a:pPr lvl="1"/>
            <a:r>
              <a:rPr lang="en-US" smtClean="0"/>
              <a:t>etc.</a:t>
            </a:r>
          </a:p>
          <a:p>
            <a:r>
              <a:rPr lang="en-US" smtClean="0"/>
              <a:t>jump = {1:func1, 2:func2, …}</a:t>
            </a:r>
          </a:p>
          <a:p>
            <a:r>
              <a:rPr lang="en-US" smtClean="0"/>
              <a:t>jump[x](y)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Scope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part of a program where a variable name has meaning.  (Different rules for objects)</a:t>
            </a:r>
          </a:p>
          <a:p>
            <a:pPr eaLnBrk="1" hangingPunct="1"/>
            <a:r>
              <a:rPr lang="en-US" dirty="0" smtClean="0"/>
              <a:t>Lexical scope in python</a:t>
            </a:r>
          </a:p>
          <a:p>
            <a:pPr eaLnBrk="1" hangingPunct="1"/>
            <a:r>
              <a:rPr lang="en-US" dirty="0" smtClean="0"/>
              <a:t>LEGB rule</a:t>
            </a:r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L</a:t>
            </a:r>
            <a:r>
              <a:rPr lang="en-US" dirty="0" smtClean="0"/>
              <a:t>ocal scope – inside function body</a:t>
            </a:r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/>
              <a:t>nclosing – for nested functions, if any</a:t>
            </a:r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G</a:t>
            </a:r>
            <a:r>
              <a:rPr lang="en-US" dirty="0" smtClean="0"/>
              <a:t>lobal – the module (file)</a:t>
            </a:r>
          </a:p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uilt-in –  names provided by python (in the __</a:t>
            </a:r>
            <a:r>
              <a:rPr lang="en-US" dirty="0" err="1" smtClean="0"/>
              <a:t>builtin</a:t>
            </a:r>
            <a:r>
              <a:rPr lang="en-US" dirty="0" smtClean="0"/>
              <a:t>__ module)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Modules and Imports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module is just a file</a:t>
            </a:r>
          </a:p>
          <a:p>
            <a:pPr eaLnBrk="1" hangingPunct="1"/>
            <a:r>
              <a:rPr lang="en-US" dirty="0" smtClean="0"/>
              <a:t>Could be</a:t>
            </a:r>
          </a:p>
          <a:p>
            <a:pPr lvl="1" eaLnBrk="1" hangingPunct="1"/>
            <a:r>
              <a:rPr lang="en-US" dirty="0" smtClean="0"/>
              <a:t>Source: “spam.py”</a:t>
            </a:r>
          </a:p>
          <a:p>
            <a:pPr lvl="1" eaLnBrk="1" hangingPunct="1"/>
            <a:r>
              <a:rPr lang="en-US" dirty="0" smtClean="0"/>
              <a:t>Byte-code: “spam.pyc”</a:t>
            </a:r>
          </a:p>
          <a:p>
            <a:pPr lvl="1" eaLnBrk="1" hangingPunct="1"/>
            <a:r>
              <a:rPr lang="en-US" dirty="0" smtClean="0"/>
              <a:t>A C extension module: “spam.dll” (Windows) or “</a:t>
            </a:r>
            <a:r>
              <a:rPr lang="en-US" dirty="0" err="1" smtClean="0"/>
              <a:t>spam.so</a:t>
            </a:r>
            <a:r>
              <a:rPr lang="en-US" dirty="0" smtClean="0"/>
              <a:t>” (Unix, Linux)</a:t>
            </a:r>
          </a:p>
          <a:p>
            <a:pPr lvl="1" eaLnBrk="1" hangingPunct="1"/>
            <a:r>
              <a:rPr lang="en-US" dirty="0" smtClean="0"/>
              <a:t>A Java class, in </a:t>
            </a:r>
            <a:r>
              <a:rPr lang="en-US" dirty="0" err="1" smtClean="0"/>
              <a:t>Jython</a:t>
            </a:r>
            <a:endParaRPr lang="en-US" dirty="0" smtClean="0"/>
          </a:p>
          <a:p>
            <a:pPr lvl="1" eaLnBrk="1" hangingPunct="1"/>
            <a:r>
              <a:rPr lang="en-US" dirty="0" smtClean="0"/>
              <a:t>Some other possibilities, too</a:t>
            </a:r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Import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B050"/>
                </a:solidFill>
              </a:rPr>
              <a:t>import</a:t>
            </a:r>
            <a:r>
              <a:rPr lang="en-US" smtClean="0"/>
              <a:t> spam</a:t>
            </a:r>
          </a:p>
          <a:p>
            <a:pPr eaLnBrk="1" hangingPunct="1"/>
            <a:r>
              <a:rPr lang="en-US" smtClean="0"/>
              <a:t>python </a:t>
            </a:r>
          </a:p>
          <a:p>
            <a:pPr lvl="1" eaLnBrk="1" hangingPunct="1"/>
            <a:r>
              <a:rPr lang="en-US" smtClean="0"/>
              <a:t>1. finds the module named spam, </a:t>
            </a:r>
          </a:p>
          <a:p>
            <a:pPr lvl="1" eaLnBrk="1" hangingPunct="1"/>
            <a:r>
              <a:rPr lang="en-US" smtClean="0"/>
              <a:t>2. compiles it to byte code (if need be)</a:t>
            </a:r>
          </a:p>
          <a:p>
            <a:pPr lvl="1" eaLnBrk="1" hangingPunct="1"/>
            <a:r>
              <a:rPr lang="en-US" smtClean="0"/>
              <a:t>3. runs it.</a:t>
            </a:r>
          </a:p>
          <a:p>
            <a:pPr eaLnBrk="1" hangingPunct="1"/>
            <a:r>
              <a:rPr lang="en-US" smtClean="0"/>
              <a:t>Imports happen only once.</a:t>
            </a:r>
          </a:p>
          <a:p>
            <a:pPr eaLnBrk="1" hangingPunct="1"/>
            <a:r>
              <a:rPr lang="en-US" smtClean="0"/>
              <a:t>The names within the module are available to the importer as spam.skit, spam.viking, etc.</a:t>
            </a:r>
          </a:p>
          <a:p>
            <a:pPr eaLnBrk="1" hangingPunct="1"/>
            <a:r>
              <a:rPr lang="en-US" smtClean="0">
                <a:solidFill>
                  <a:srgbClr val="00B050"/>
                </a:solidFill>
              </a:rPr>
              <a:t>import</a:t>
            </a:r>
            <a:r>
              <a:rPr lang="en-US" smtClean="0"/>
              <a:t> InternationalBusinessMachines </a:t>
            </a:r>
            <a:r>
              <a:rPr lang="en-US" smtClean="0">
                <a:solidFill>
                  <a:srgbClr val="00B050"/>
                </a:solidFill>
              </a:rPr>
              <a:t>as</a:t>
            </a:r>
            <a:r>
              <a:rPr lang="en-US" smtClean="0"/>
              <a:t> ibm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from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B050"/>
                </a:solidFill>
              </a:rPr>
              <a:t>from</a:t>
            </a:r>
            <a:r>
              <a:rPr lang="en-US" smtClean="0"/>
              <a:t> spam </a:t>
            </a:r>
            <a:r>
              <a:rPr lang="en-US" smtClean="0">
                <a:solidFill>
                  <a:srgbClr val="00B050"/>
                </a:solidFill>
              </a:rPr>
              <a:t>import</a:t>
            </a:r>
            <a:r>
              <a:rPr lang="en-US" smtClean="0"/>
              <a:t> ham</a:t>
            </a:r>
          </a:p>
          <a:p>
            <a:pPr eaLnBrk="1" hangingPunct="1"/>
            <a:r>
              <a:rPr lang="en-US" smtClean="0"/>
              <a:t>The name “ham” is known in the importer, but “spam.ham” is not.</a:t>
            </a:r>
          </a:p>
          <a:p>
            <a:pPr eaLnBrk="1" hangingPunct="1"/>
            <a:r>
              <a:rPr lang="en-US" smtClean="0">
                <a:solidFill>
                  <a:srgbClr val="00B050"/>
                </a:solidFill>
              </a:rPr>
              <a:t>from</a:t>
            </a:r>
            <a:r>
              <a:rPr lang="en-US" smtClean="0"/>
              <a:t> spam </a:t>
            </a:r>
            <a:r>
              <a:rPr lang="en-US" smtClean="0">
                <a:solidFill>
                  <a:srgbClr val="00B050"/>
                </a:solidFill>
              </a:rPr>
              <a:t>import</a:t>
            </a:r>
            <a:r>
              <a:rPr lang="en-US" smtClean="0"/>
              <a:t> ham </a:t>
            </a:r>
            <a:r>
              <a:rPr lang="en-US" smtClean="0">
                <a:solidFill>
                  <a:srgbClr val="00B050"/>
                </a:solidFill>
              </a:rPr>
              <a:t>as</a:t>
            </a:r>
            <a:r>
              <a:rPr lang="en-US" smtClean="0"/>
              <a:t> eggs</a:t>
            </a:r>
          </a:p>
          <a:p>
            <a:pPr eaLnBrk="1" hangingPunct="1"/>
            <a:r>
              <a:rPr lang="en-US" smtClean="0"/>
              <a:t>The name “eggs” is known in the importer, but neither “ham” nor “spam.ham” 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from *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B050"/>
                </a:solidFill>
              </a:rPr>
              <a:t>from</a:t>
            </a:r>
            <a:r>
              <a:rPr lang="en-US" smtClean="0"/>
              <a:t> spam import </a:t>
            </a:r>
            <a:r>
              <a:rPr lang="en-US" smtClean="0">
                <a:solidFill>
                  <a:srgbClr val="00B050"/>
                </a:solidFill>
              </a:rPr>
              <a:t>*</a:t>
            </a:r>
          </a:p>
          <a:p>
            <a:pPr eaLnBrk="1" hangingPunct="1"/>
            <a:r>
              <a:rPr lang="en-US" smtClean="0"/>
              <a:t>All names in spam are known in the importer, without qualification.</a:t>
            </a:r>
          </a:p>
          <a:p>
            <a:pPr eaLnBrk="1" hangingPunct="1"/>
            <a:r>
              <a:rPr lang="en-US" smtClean="0"/>
              <a:t>Use is discouraged, except interactively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IMPORTS ARE </a:t>
            </a:r>
            <a:r>
              <a:rPr lang="en-US" smtClean="0">
                <a:solidFill>
                  <a:srgbClr val="FF0000"/>
                </a:solidFill>
              </a:rPr>
              <a:t>NOT</a:t>
            </a:r>
            <a:r>
              <a:rPr lang="en-US" smtClean="0"/>
              <a:t> RECURSIVE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Objects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“Classic” classes</a:t>
            </a:r>
          </a:p>
          <a:p>
            <a:pPr eaLnBrk="1" hangingPunct="1"/>
            <a:r>
              <a:rPr lang="en-US" dirty="0" smtClean="0">
                <a:solidFill>
                  <a:srgbClr val="00B050"/>
                </a:solidFill>
              </a:rPr>
              <a:t>class</a:t>
            </a:r>
            <a:r>
              <a:rPr lang="en-US" dirty="0" smtClean="0"/>
              <a:t> C:</a:t>
            </a:r>
          </a:p>
          <a:p>
            <a:pPr lvl="1" eaLnBrk="1" hangingPunct="1"/>
            <a:r>
              <a:rPr lang="en-US" dirty="0" smtClean="0">
                <a:solidFill>
                  <a:srgbClr val="00B050"/>
                </a:solidFill>
              </a:rPr>
              <a:t>pass</a:t>
            </a:r>
          </a:p>
          <a:p>
            <a:pPr eaLnBrk="1" hangingPunct="1"/>
            <a:r>
              <a:rPr lang="en-US" dirty="0" smtClean="0"/>
              <a:t>“New-style” classes</a:t>
            </a:r>
          </a:p>
          <a:p>
            <a:pPr eaLnBrk="1" hangingPunct="1"/>
            <a:r>
              <a:rPr lang="en-US" dirty="0" smtClean="0">
                <a:solidFill>
                  <a:srgbClr val="00B050"/>
                </a:solidFill>
              </a:rPr>
              <a:t>class</a:t>
            </a:r>
            <a:r>
              <a:rPr lang="en-US" dirty="0" smtClean="0"/>
              <a:t> C(</a:t>
            </a:r>
            <a:r>
              <a:rPr lang="en-US" dirty="0" smtClean="0">
                <a:solidFill>
                  <a:srgbClr val="00B050"/>
                </a:solidFill>
              </a:rPr>
              <a:t>object</a:t>
            </a:r>
            <a:r>
              <a:rPr lang="en-US" dirty="0" smtClean="0"/>
              <a:t>):</a:t>
            </a:r>
          </a:p>
          <a:p>
            <a:pPr lvl="1" eaLnBrk="1" hangingPunct="1"/>
            <a:r>
              <a:rPr lang="en-US" dirty="0" smtClean="0">
                <a:solidFill>
                  <a:srgbClr val="00B050"/>
                </a:solidFill>
              </a:rPr>
              <a:t>pass</a:t>
            </a:r>
          </a:p>
          <a:p>
            <a:pPr eaLnBrk="1" hangingPunct="1"/>
            <a:r>
              <a:rPr lang="en-US" dirty="0" smtClean="0"/>
              <a:t>Classic classes disappeared in python 3.0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__init__ method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4825"/>
            <a:ext cx="8305800" cy="4549775"/>
          </a:xfrm>
        </p:spPr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solidFill>
                  <a:srgbClr val="00B050"/>
                </a:solidFill>
              </a:rPr>
              <a:t>class</a:t>
            </a:r>
            <a:r>
              <a:rPr lang="en-US" dirty="0" smtClean="0"/>
              <a:t> Shop(</a:t>
            </a:r>
            <a:r>
              <a:rPr lang="en-US" dirty="0" smtClean="0">
                <a:solidFill>
                  <a:srgbClr val="00B050"/>
                </a:solidFill>
              </a:rPr>
              <a:t>object</a:t>
            </a:r>
            <a:r>
              <a:rPr lang="en-US" dirty="0" smtClean="0"/>
              <a:t>):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solidFill>
                  <a:srgbClr val="00B050"/>
                </a:solidFill>
              </a:rPr>
              <a:t>def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__init__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00B050"/>
                </a:solidFill>
              </a:rPr>
              <a:t>self</a:t>
            </a:r>
            <a:r>
              <a:rPr lang="en-US" dirty="0" smtClean="0"/>
              <a:t>, cheeses):</a:t>
            </a:r>
          </a:p>
          <a:p>
            <a:pPr marL="996696" lvl="2" eaLnBrk="1" fontAlgn="auto" hangingPunct="1">
              <a:spcAft>
                <a:spcPts val="0"/>
              </a:spcAft>
              <a:buClr>
                <a:schemeClr val="accent3"/>
              </a:buClr>
              <a:buFont typeface="Arial"/>
              <a:buChar char="▪"/>
              <a:defRPr/>
            </a:pPr>
            <a:r>
              <a:rPr lang="en-US" dirty="0" err="1" smtClean="0">
                <a:solidFill>
                  <a:srgbClr val="00B050"/>
                </a:solidFill>
              </a:rPr>
              <a:t>self</a:t>
            </a:r>
            <a:r>
              <a:rPr lang="en-US" dirty="0" err="1" smtClean="0"/>
              <a:t>.cheeses</a:t>
            </a:r>
            <a:r>
              <a:rPr lang="en-US" dirty="0" smtClean="0"/>
              <a:t> = cheeses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/>
              <a:t>def sell(self, cheese):</a:t>
            </a:r>
          </a:p>
          <a:p>
            <a:pPr marL="996696" lvl="2" eaLnBrk="1" fontAlgn="auto" hangingPunct="1">
              <a:spcAft>
                <a:spcPts val="0"/>
              </a:spcAft>
              <a:buClr>
                <a:schemeClr val="accent3"/>
              </a:buClr>
              <a:buFont typeface="Arial"/>
              <a:buChar char="▪"/>
              <a:defRPr/>
            </a:pPr>
            <a:r>
              <a:rPr lang="en-US" dirty="0" smtClean="0"/>
              <a:t>if cheese in </a:t>
            </a:r>
            <a:r>
              <a:rPr lang="en-US" dirty="0" err="1" smtClean="0"/>
              <a:t>self.cheeses</a:t>
            </a:r>
            <a:r>
              <a:rPr lang="en-US" dirty="0" smtClean="0"/>
              <a:t>:</a:t>
            </a:r>
          </a:p>
          <a:p>
            <a:pPr marL="1216152" lvl="3" indent="-182880" eaLnBrk="1" fontAlgn="auto" hangingPunct="1">
              <a:spcAft>
                <a:spcPts val="0"/>
              </a:spcAft>
              <a:buClr>
                <a:schemeClr val="accent4"/>
              </a:buClr>
              <a:buFont typeface="Arial"/>
              <a:buChar char="▪"/>
              <a:defRPr/>
            </a:pPr>
            <a:r>
              <a:rPr lang="en-US" dirty="0" smtClean="0"/>
              <a:t>print “I’m afraid we’re all out of”, cheese</a:t>
            </a:r>
          </a:p>
          <a:p>
            <a:pPr marL="996696" lvl="2" eaLnBrk="1" fontAlgn="auto" hangingPunct="1">
              <a:spcAft>
                <a:spcPts val="0"/>
              </a:spcAft>
              <a:buClr>
                <a:schemeClr val="accent3"/>
              </a:buClr>
              <a:buFont typeface="Arial"/>
              <a:buChar char="▪"/>
              <a:defRPr/>
            </a:pPr>
            <a:r>
              <a:rPr lang="en-US" dirty="0" smtClean="0"/>
              <a:t>else:</a:t>
            </a:r>
          </a:p>
          <a:p>
            <a:pPr marL="1216152" lvl="3" indent="-182880" eaLnBrk="1" fontAlgn="auto" hangingPunct="1">
              <a:spcAft>
                <a:spcPts val="0"/>
              </a:spcAft>
              <a:buClr>
                <a:schemeClr val="accent4"/>
              </a:buClr>
              <a:buFont typeface="Arial"/>
              <a:buChar char="▪"/>
              <a:defRPr/>
            </a:pPr>
            <a:r>
              <a:rPr lang="en-US" dirty="0" smtClean="0"/>
              <a:t>print “We don’t get much call for”, cheese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/>
              <a:t>shop1 = Shop([‘cheddar’, ‘brie’, ‘stilton’]))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Surprises for C++ Programmers</a:t>
            </a:r>
            <a:endParaRPr lang="en-US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All attributes are public. </a:t>
            </a:r>
          </a:p>
          <a:p>
            <a:pPr lvl="1" eaLnBrk="1" hangingPunct="1"/>
            <a:r>
              <a:rPr lang="en-US" dirty="0" smtClean="0"/>
              <a:t>get() and set() methods are often omitted.</a:t>
            </a:r>
          </a:p>
          <a:p>
            <a:pPr lvl="1" eaLnBrk="1" hangingPunct="1"/>
            <a:r>
              <a:rPr lang="en-US" dirty="0" smtClean="0"/>
              <a:t>“Bad behavior is discouraged, but not prohibited.”</a:t>
            </a:r>
          </a:p>
          <a:p>
            <a:pPr lvl="1" eaLnBrk="1" hangingPunct="1"/>
            <a:r>
              <a:rPr lang="en-US" dirty="0" smtClean="0"/>
              <a:t>“We are all adults here.” </a:t>
            </a:r>
          </a:p>
          <a:p>
            <a:pPr eaLnBrk="1" hangingPunct="1"/>
            <a:r>
              <a:rPr lang="en-US" dirty="0" smtClean="0"/>
              <a:t>All functions are virtual.  (Not just methods.)</a:t>
            </a:r>
          </a:p>
          <a:p>
            <a:pPr eaLnBrk="1" hangingPunct="1"/>
            <a:r>
              <a:rPr lang="en-US" dirty="0" smtClean="0"/>
              <a:t>If you want the base class constructor to be invoked, you have to call it yourself.  (If you’ve redefined it.)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Python @ UMKC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Python 2.7, 3.1 installed on all </a:t>
            </a:r>
            <a:r>
              <a:rPr lang="en-US" dirty="0" err="1" smtClean="0"/>
              <a:t>Flarsheim</a:t>
            </a:r>
            <a:r>
              <a:rPr lang="en-US" dirty="0" smtClean="0"/>
              <a:t> labs </a:t>
            </a:r>
          </a:p>
          <a:p>
            <a:r>
              <a:rPr lang="en-US" dirty="0" smtClean="0"/>
              <a:t>Also installed on Remote Labs</a:t>
            </a:r>
          </a:p>
          <a:p>
            <a:r>
              <a:rPr lang="en-US" dirty="0" smtClean="0"/>
              <a:t>UMKC installation includes </a:t>
            </a:r>
            <a:r>
              <a:rPr lang="en-US" dirty="0" err="1" smtClean="0"/>
              <a:t>NumPy</a:t>
            </a:r>
            <a:r>
              <a:rPr lang="en-US" dirty="0" smtClean="0"/>
              <a:t>, </a:t>
            </a:r>
            <a:r>
              <a:rPr lang="en-US" dirty="0" err="1" smtClean="0"/>
              <a:t>SciPy</a:t>
            </a:r>
            <a:r>
              <a:rPr lang="en-US" dirty="0"/>
              <a:t> </a:t>
            </a:r>
            <a:r>
              <a:rPr lang="en-US" dirty="0" smtClean="0"/>
              <a:t>for both versions, Python Imaging Library for 2.7 </a:t>
            </a:r>
          </a:p>
          <a:p>
            <a:r>
              <a:rPr lang="en-US" dirty="0" smtClean="0"/>
              <a:t>IDLE, Wing101, </a:t>
            </a:r>
            <a:r>
              <a:rPr lang="en-US" dirty="0" err="1" smtClean="0"/>
              <a:t>Wingware</a:t>
            </a:r>
            <a:r>
              <a:rPr lang="en-US" dirty="0" smtClean="0"/>
              <a:t> Pro also installed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8443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Mark Lutz: </a:t>
            </a:r>
            <a:r>
              <a:rPr lang="en-US" i="1" dirty="0" smtClean="0"/>
              <a:t>Learning Python, Programming Python</a:t>
            </a:r>
            <a:r>
              <a:rPr lang="en-US" dirty="0" smtClean="0"/>
              <a:t>, published by O’Reilly </a:t>
            </a:r>
          </a:p>
          <a:p>
            <a:r>
              <a:rPr lang="en-US" dirty="0" smtClean="0"/>
              <a:t>Google Python Course </a:t>
            </a:r>
          </a:p>
          <a:p>
            <a:r>
              <a:rPr lang="en-US" dirty="0" smtClean="0"/>
              <a:t>Many resources online, listed at python.org/doc/ </a:t>
            </a:r>
            <a:endParaRPr lang="en-US" dirty="0" smtClean="0"/>
          </a:p>
          <a:p>
            <a:r>
              <a:rPr lang="en-US" dirty="0" smtClean="0"/>
              <a:t>Today’s slides at</a:t>
            </a:r>
            <a:r>
              <a:rPr lang="en-US" smtClean="0"/>
              <a:t>: http://h.web.umkc.edu/hareb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645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Way of the Python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There should be one—and preferably only one—obvious way to do it. </a:t>
            </a:r>
          </a:p>
          <a:p>
            <a:r>
              <a:rPr lang="en-US" sz="2000" dirty="0" smtClean="0"/>
              <a:t>Readability counts. </a:t>
            </a:r>
          </a:p>
          <a:p>
            <a:r>
              <a:rPr lang="en-US" sz="2000" dirty="0" smtClean="0"/>
              <a:t>Simple is better than complex. </a:t>
            </a:r>
          </a:p>
          <a:p>
            <a:r>
              <a:rPr lang="en-US" sz="2000" dirty="0" smtClean="0"/>
              <a:t>Complex is better than complicated. </a:t>
            </a:r>
          </a:p>
          <a:p>
            <a:r>
              <a:rPr lang="en-US" sz="2000" dirty="0" smtClean="0"/>
              <a:t>Flat is better than nested. </a:t>
            </a:r>
          </a:p>
          <a:p>
            <a:r>
              <a:rPr lang="en-US" sz="2000" dirty="0" smtClean="0"/>
              <a:t>Explicit is better than implicit. </a:t>
            </a:r>
          </a:p>
          <a:p>
            <a:r>
              <a:rPr lang="en-US" sz="2000" dirty="0" smtClean="0"/>
              <a:t>Special cases aren’t special enough to break the rules. </a:t>
            </a:r>
          </a:p>
          <a:p>
            <a:r>
              <a:rPr lang="en-US" sz="2000" dirty="0" smtClean="0"/>
              <a:t>… though practicality beats purity. </a:t>
            </a:r>
          </a:p>
          <a:p>
            <a:r>
              <a:rPr lang="en-US" sz="2000" dirty="0" smtClean="0"/>
              <a:t>Errors should never pass silently. </a:t>
            </a:r>
          </a:p>
          <a:p>
            <a:r>
              <a:rPr lang="en-US" sz="2000" dirty="0" smtClean="0"/>
              <a:t>…unless explicitly silenced. </a:t>
            </a:r>
          </a:p>
          <a:p>
            <a:r>
              <a:rPr lang="en-US" sz="2000" dirty="0" smtClean="0"/>
              <a:t>If an implementation is hard to explain, it’s a bad idea. </a:t>
            </a:r>
          </a:p>
          <a:p>
            <a:r>
              <a:rPr lang="en-US" sz="2000" dirty="0" smtClean="0"/>
              <a:t>If an implementation is easy to explain it </a:t>
            </a:r>
            <a:r>
              <a:rPr lang="en-US" sz="2000" i="1" dirty="0" smtClean="0"/>
              <a:t>may</a:t>
            </a:r>
            <a:r>
              <a:rPr lang="en-US" sz="2000" dirty="0" smtClean="0"/>
              <a:t> be a good idea.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197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Numbers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	   3 -3, 0, 123456789987654321L </a:t>
            </a:r>
          </a:p>
          <a:p>
            <a:pPr eaLnBrk="1" hangingPunct="1"/>
            <a:r>
              <a:rPr lang="en-US" smtClean="0"/>
              <a:t>float     2.718281828459</a:t>
            </a:r>
          </a:p>
          <a:p>
            <a:pPr eaLnBrk="1" hangingPunct="1"/>
            <a:r>
              <a:rPr lang="en-US" smtClean="0"/>
              <a:t>complex  (8+6j)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These are really classes:</a:t>
            </a:r>
          </a:p>
          <a:p>
            <a:pPr lvl="1" eaLnBrk="1" hangingPunct="1"/>
            <a:r>
              <a:rPr lang="en-US" smtClean="0"/>
              <a:t>int(‘8’) == 8, int (‘101’, 2) = 5</a:t>
            </a:r>
          </a:p>
          <a:p>
            <a:pPr lvl="1" eaLnBrk="1" hangingPunct="1"/>
            <a:r>
              <a:rPr lang="en-US" smtClean="0"/>
              <a:t>float(‘4.5667’) = 4.5677</a:t>
            </a:r>
          </a:p>
          <a:p>
            <a:pPr lvl="1" eaLnBrk="1" hangingPunct="1"/>
            <a:r>
              <a:rPr lang="en-US" smtClean="0"/>
              <a:t>complex(8,7) = (8+7j)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Strings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625975"/>
          </a:xfrm>
        </p:spPr>
        <p:txBody>
          <a:bodyPr/>
          <a:lstStyle/>
          <a:p>
            <a:pPr eaLnBrk="1" hangingPunct="1"/>
            <a:r>
              <a:rPr lang="en-US" sz="2800" dirty="0" smtClean="0"/>
              <a:t>‘ABCDEFG’</a:t>
            </a:r>
          </a:p>
          <a:p>
            <a:pPr eaLnBrk="1" hangingPunct="1"/>
            <a:r>
              <a:rPr lang="en-US" sz="2800" dirty="0" smtClean="0"/>
              <a:t>Also objects: </a:t>
            </a:r>
          </a:p>
          <a:p>
            <a:pPr lvl="1" eaLnBrk="1" hangingPunct="1"/>
            <a:r>
              <a:rPr lang="en-US" sz="2400" dirty="0" smtClean="0"/>
              <a:t>‘</a:t>
            </a:r>
            <a:r>
              <a:rPr lang="en-US" sz="2400" dirty="0" err="1" smtClean="0"/>
              <a:t>banana’.count</a:t>
            </a:r>
            <a:r>
              <a:rPr lang="en-US" sz="2400" dirty="0" smtClean="0"/>
              <a:t>(‘a’)</a:t>
            </a:r>
          </a:p>
          <a:p>
            <a:pPr lvl="1" eaLnBrk="1" hangingPunct="1"/>
            <a:r>
              <a:rPr lang="en-US" sz="2400" dirty="0" smtClean="0"/>
              <a:t>‘</a:t>
            </a:r>
            <a:r>
              <a:rPr lang="en-US" sz="2400" dirty="0" err="1" smtClean="0"/>
              <a:t>banana’.index</a:t>
            </a:r>
            <a:r>
              <a:rPr lang="en-US" sz="2400" dirty="0" smtClean="0"/>
              <a:t>(‘b’) </a:t>
            </a:r>
          </a:p>
          <a:p>
            <a:pPr lvl="1" eaLnBrk="1" hangingPunct="1"/>
            <a:r>
              <a:rPr lang="en-US" sz="2400" dirty="0" smtClean="0"/>
              <a:t>‘</a:t>
            </a:r>
            <a:r>
              <a:rPr lang="en-US" sz="2400" dirty="0" err="1" smtClean="0"/>
              <a:t>banana’.find</a:t>
            </a:r>
            <a:r>
              <a:rPr lang="en-US" sz="2400" dirty="0" smtClean="0"/>
              <a:t>(‘c’)</a:t>
            </a:r>
          </a:p>
          <a:p>
            <a:pPr lvl="1" eaLnBrk="1" hangingPunct="1"/>
            <a:r>
              <a:rPr lang="en-US" sz="2400" dirty="0" smtClean="0"/>
              <a:t>‘</a:t>
            </a:r>
            <a:r>
              <a:rPr lang="en-US" sz="2400" dirty="0" err="1" smtClean="0"/>
              <a:t>banana’.replace</a:t>
            </a:r>
            <a:r>
              <a:rPr lang="en-US" sz="2400" dirty="0" smtClean="0"/>
              <a:t>(‘a’, ‘d’) </a:t>
            </a:r>
          </a:p>
          <a:p>
            <a:pPr lvl="1" eaLnBrk="1" hangingPunct="1"/>
            <a:r>
              <a:rPr lang="en-US" sz="2400" dirty="0" err="1" smtClean="0"/>
              <a:t>dir</a:t>
            </a:r>
            <a:r>
              <a:rPr lang="en-US" sz="2400" dirty="0" smtClean="0"/>
              <a:t>(‘banana’)   (Introspection)</a:t>
            </a:r>
          </a:p>
          <a:p>
            <a:pPr eaLnBrk="1" hangingPunct="1"/>
            <a:r>
              <a:rPr lang="en-US" sz="2800" dirty="0" smtClean="0"/>
              <a:t>Character is string of length 1</a:t>
            </a:r>
          </a:p>
          <a:p>
            <a:pPr eaLnBrk="1" hangingPunct="1"/>
            <a:r>
              <a:rPr lang="en-US" sz="2800" dirty="0" smtClean="0"/>
              <a:t>Single and double quotes OK</a:t>
            </a:r>
          </a:p>
          <a:p>
            <a:pPr eaLnBrk="1" hangingPunct="1"/>
            <a:r>
              <a:rPr lang="en-US" sz="2800" dirty="0" smtClean="0"/>
              <a:t>Triply-quoted string spans lines (‘’’ or “””) 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ints are NOT chars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ord(‘A’)           Ascii value: 65</a:t>
            </a:r>
          </a:p>
          <a:p>
            <a:pPr eaLnBrk="1" hangingPunct="1"/>
            <a:r>
              <a:rPr lang="en-US" smtClean="0"/>
              <a:t>chr(65)           Inverse function: ‘A’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‘A’ == 65        False (this isn’t C++)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Tuples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(1, 254, 7, ‘a’, (1, 2, 3))[3] == ‘a’</a:t>
            </a:r>
          </a:p>
          <a:p>
            <a:pPr eaLnBrk="1" hangingPunct="1"/>
            <a:r>
              <a:rPr lang="en-US" dirty="0" smtClean="0"/>
              <a:t>No methods</a:t>
            </a:r>
          </a:p>
          <a:p>
            <a:pPr eaLnBrk="1" hangingPunct="1"/>
            <a:r>
              <a:rPr lang="en-US" dirty="0" smtClean="0"/>
              <a:t>tuple(‘cat’) = (‘c’, ‘a’, ‘t’)</a:t>
            </a:r>
          </a:p>
          <a:p>
            <a:pPr eaLnBrk="1" hangingPunct="1"/>
            <a:r>
              <a:rPr lang="en-US" dirty="0" smtClean="0"/>
              <a:t>In most contexts, can omit parentheses</a:t>
            </a:r>
          </a:p>
          <a:p>
            <a:pPr lvl="1" eaLnBrk="1" hangingPunct="1"/>
            <a:r>
              <a:rPr lang="en-US" dirty="0" smtClean="0"/>
              <a:t>first, last = ‘Saul’, ‘Spatz’</a:t>
            </a:r>
          </a:p>
          <a:p>
            <a:pPr lvl="1" eaLnBrk="1" hangingPunct="1"/>
            <a:r>
              <a:rPr lang="en-US" dirty="0" smtClean="0"/>
              <a:t>(first, last) = (‘Saul’, Spatz’)</a:t>
            </a:r>
          </a:p>
          <a:p>
            <a:pPr eaLnBrk="1" hangingPunct="1"/>
            <a:r>
              <a:rPr lang="en-US" dirty="0" smtClean="0"/>
              <a:t>Swap two values</a:t>
            </a:r>
          </a:p>
          <a:p>
            <a:pPr lvl="1" eaLnBrk="1" hangingPunct="1"/>
            <a:r>
              <a:rPr lang="en-US" dirty="0" smtClean="0"/>
              <a:t>a, b = b,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864</TotalTime>
  <Words>1825</Words>
  <Application>Microsoft Office PowerPoint</Application>
  <PresentationFormat>On-screen Show (4:3)</PresentationFormat>
  <Paragraphs>328</Paragraphs>
  <Slides>40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Module</vt:lpstr>
      <vt:lpstr>Python For All</vt:lpstr>
      <vt:lpstr>What is it? </vt:lpstr>
      <vt:lpstr>Getting Python</vt:lpstr>
      <vt:lpstr>Python @ UMKC</vt:lpstr>
      <vt:lpstr>The Way of the Python</vt:lpstr>
      <vt:lpstr>Numbers</vt:lpstr>
      <vt:lpstr>Strings</vt:lpstr>
      <vt:lpstr>ints are NOT chars</vt:lpstr>
      <vt:lpstr>Tuples</vt:lpstr>
      <vt:lpstr>Lists</vt:lpstr>
      <vt:lpstr>Sequence Types</vt:lpstr>
      <vt:lpstr>Slicing</vt:lpstr>
      <vt:lpstr>Dicts</vt:lpstr>
      <vt:lpstr>Mutability</vt:lpstr>
      <vt:lpstr>More on Mutablity</vt:lpstr>
      <vt:lpstr>Iterating Through Sequences</vt:lpstr>
      <vt:lpstr>Iterating Through Dicts</vt:lpstr>
      <vt:lpstr>Processing Dicts Keys in Order</vt:lpstr>
      <vt:lpstr>More Types</vt:lpstr>
      <vt:lpstr>Operators</vt:lpstr>
      <vt:lpstr>Extended Assignment Operators</vt:lpstr>
      <vt:lpstr>If Statement</vt:lpstr>
      <vt:lpstr>Relational expressions</vt:lpstr>
      <vt:lpstr>in operator</vt:lpstr>
      <vt:lpstr>is operator</vt:lpstr>
      <vt:lpstr>while Loop</vt:lpstr>
      <vt:lpstr>for Loop</vt:lpstr>
      <vt:lpstr>for Loop (cont.)</vt:lpstr>
      <vt:lpstr>More Control Flow</vt:lpstr>
      <vt:lpstr>No switch statement </vt:lpstr>
      <vt:lpstr>Jump Table</vt:lpstr>
      <vt:lpstr>Scope</vt:lpstr>
      <vt:lpstr>Modules and Imports</vt:lpstr>
      <vt:lpstr>Import</vt:lpstr>
      <vt:lpstr>from</vt:lpstr>
      <vt:lpstr>from *</vt:lpstr>
      <vt:lpstr>Objects</vt:lpstr>
      <vt:lpstr>__init__ method</vt:lpstr>
      <vt:lpstr>Surprises for C++ Programmers</vt:lpstr>
      <vt:lpstr>Further resources</vt:lpstr>
    </vt:vector>
  </TitlesOfParts>
  <Company>UMKC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Python-- Part 1</dc:title>
  <dc:creator>Saul Spatz</dc:creator>
  <cp:lastModifiedBy>Hare, Brian</cp:lastModifiedBy>
  <cp:revision>59</cp:revision>
  <dcterms:created xsi:type="dcterms:W3CDTF">2008-06-05T18:57:29Z</dcterms:created>
  <dcterms:modified xsi:type="dcterms:W3CDTF">2011-08-26T14:17:21Z</dcterms:modified>
</cp:coreProperties>
</file>